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19"/>
  </p:notesMasterIdLst>
  <p:sldIdLst>
    <p:sldId id="508" r:id="rId3"/>
    <p:sldId id="510" r:id="rId4"/>
    <p:sldId id="542" r:id="rId5"/>
    <p:sldId id="543" r:id="rId6"/>
    <p:sldId id="523" r:id="rId7"/>
    <p:sldId id="545" r:id="rId8"/>
    <p:sldId id="552" r:id="rId9"/>
    <p:sldId id="549" r:id="rId10"/>
    <p:sldId id="551" r:id="rId11"/>
    <p:sldId id="550" r:id="rId12"/>
    <p:sldId id="554" r:id="rId13"/>
    <p:sldId id="548" r:id="rId14"/>
    <p:sldId id="546" r:id="rId15"/>
    <p:sldId id="547" r:id="rId16"/>
    <p:sldId id="501" r:id="rId17"/>
    <p:sldId id="555" r:id="rId18"/>
  </p:sldIdLst>
  <p:sldSz cx="9144000" cy="5143500" type="screen16x9"/>
  <p:notesSz cx="6858000" cy="9144000"/>
  <p:embeddedFontLst>
    <p:embeddedFont>
      <p:font typeface="楷体_GB2312" panose="02010600030101010101" charset="-122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幼圆" panose="02010509060101010101" pitchFamily="49" charset="-122"/>
      <p:regular r:id="rId28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6">
          <p15:clr>
            <a:srgbClr val="A4A3A4"/>
          </p15:clr>
        </p15:guide>
        <p15:guide id="2" orient="horz" pos="1686">
          <p15:clr>
            <a:srgbClr val="A4A3A4"/>
          </p15:clr>
        </p15:guide>
        <p15:guide id="3" pos="3854">
          <p15:clr>
            <a:srgbClr val="A4A3A4"/>
          </p15:clr>
        </p15:guide>
        <p15:guide id="4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0000FF"/>
    <a:srgbClr val="CC9900"/>
    <a:srgbClr val="FF9933"/>
    <a:srgbClr val="AFF22A"/>
    <a:srgbClr val="FFFFFF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6"/>
        <p:guide orient="horz" pos="1686"/>
        <p:guide pos="3854"/>
        <p:guide pos="28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633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228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95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01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练习五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370F635-96E5-4541-A9FF-984A54A82CA7}"/>
              </a:ext>
            </a:extLst>
          </p:cNvPr>
          <p:cNvGrpSpPr/>
          <p:nvPr userDrawn="1"/>
        </p:nvGrpSpPr>
        <p:grpSpPr>
          <a:xfrm>
            <a:off x="7989512" y="473994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D2FF744-6A3D-4EF0-B46C-E3B068B74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C41641BC-EAF2-4D16-BB59-22439F3DA2A6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60" r:id="rId3"/>
    <p:sldLayoutId id="2147483661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5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47.jpe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48.jpeg"/><Relationship Id="rId9" Type="http://schemas.openxmlformats.org/officeDocument/2006/relationships/image" Target="../media/image7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65.png"/><Relationship Id="rId7" Type="http://schemas.openxmlformats.org/officeDocument/2006/relationships/image" Target="../media/image8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microsoft.com/office/2007/relationships/hdphoto" Target="../media/hdphoto2.wdp"/><Relationship Id="rId9" Type="http://schemas.openxmlformats.org/officeDocument/2006/relationships/image" Target="../media/image8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3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11" Type="http://schemas.openxmlformats.org/officeDocument/2006/relationships/image" Target="../media/image4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11" Type="http://schemas.openxmlformats.org/officeDocument/2006/relationships/image" Target="../media/image46.png"/><Relationship Id="rId5" Type="http://schemas.openxmlformats.org/officeDocument/2006/relationships/image" Target="../media/image60.png"/><Relationship Id="rId10" Type="http://schemas.openxmlformats.org/officeDocument/2006/relationships/image" Target="../media/image42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单圆角矩形 22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5" name="矩形 24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8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9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矩形 29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练习五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" name="组合 3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8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9" name="单圆角矩形 3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0" name="单圆角矩形 3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1" name="单圆角矩形 40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2" name="圆角矩形 41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3" name="圆角矩形 42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6" name="圆角矩形 45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7" name="圆角矩形 46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36260" y="339502"/>
                <a:ext cx="8312203" cy="18396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6.</a:t>
                </a:r>
                <a:r>
                  <a:rPr lang="zh-CN" altLang="zh-CN" sz="32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人造卫星每秒约运行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5.1 km,</a:t>
                </a:r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人造卫星的运行速度约是宇宙飞船的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4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4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。宇宙飞船每秒大约运行多少千米</a:t>
                </a:r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?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60" y="339502"/>
                <a:ext cx="8312203" cy="1839671"/>
              </a:xfrm>
              <a:prstGeom prst="rect">
                <a:avLst/>
              </a:prstGeom>
              <a:blipFill rotWithShape="1">
                <a:blip r:embed="rId2"/>
                <a:stretch>
                  <a:fillRect l="-1908" t="-4319" b="-102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948" y="1785142"/>
            <a:ext cx="1323348" cy="95777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1" r="8420" b="13053"/>
          <a:stretch>
            <a:fillRect/>
          </a:stretch>
        </p:blipFill>
        <p:spPr>
          <a:xfrm>
            <a:off x="7236296" y="1785142"/>
            <a:ext cx="1689716" cy="9415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4252685" y="3477941"/>
                <a:ext cx="4176464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5.1÷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=5.1×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=7.65(km)</a:t>
                </a:r>
                <a:endParaRPr lang="zh-CN" altLang="zh-CN" sz="2400" b="1" dirty="0">
                  <a:solidFill>
                    <a:srgbClr val="FF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685" y="3477941"/>
                <a:ext cx="4176464" cy="80368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779959" y="4471645"/>
            <a:ext cx="5544616" cy="28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0"/>
              </a:spcAft>
            </a:pP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宇宙飞船每秒大约运行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7.65 km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683568" y="2336958"/>
                <a:ext cx="443717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解：设宇宙飞船每秒大约运行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千米。</a:t>
                </a: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95" y="2298065"/>
                <a:ext cx="4437380" cy="547370"/>
              </a:xfrm>
              <a:prstGeom prst="rect">
                <a:avLst/>
              </a:prstGeom>
              <a:blipFill rotWithShape="1">
                <a:blip r:embed="rId6"/>
                <a:stretch>
                  <a:fillRect l="-1374" t="-10606" r="-1099" b="-2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1221908" y="2686699"/>
                <a:ext cx="1615442" cy="7912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zh-CN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5.1</a:t>
                </a:r>
                <a:endParaRPr lang="zh-CN" altLang="zh-CN" sz="28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908" y="2686699"/>
                <a:ext cx="1615442" cy="791242"/>
              </a:xfrm>
              <a:prstGeom prst="rect">
                <a:avLst/>
              </a:prstGeom>
              <a:blipFill rotWithShape="1">
                <a:blip r:embed="rId7"/>
                <a:stretch>
                  <a:fillRect r="-7170" b="-2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779902" y="3232896"/>
                <a:ext cx="2719457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𝑥</m:t>
                      </m:r>
                      <m:r>
                        <m:rPr>
                          <m:nor/>
                        </m:rPr>
                        <a:rPr lang="en-US" altLang="zh-CN" sz="20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400" b="0" i="0" smtClean="0">
                          <a:solidFill>
                            <a:srgbClr val="FF0000"/>
                          </a:solidFill>
                          <a:latin typeface="楷体" pitchFamily="49" charset="-122"/>
                          <a:ea typeface="楷体" pitchFamily="49" charset="-122"/>
                          <a:cs typeface="Times New Roman" panose="02020603050405020304" pitchFamily="18" charset="0"/>
                        </a:rPr>
                        <m:t>5.1</m:t>
                      </m:r>
                      <m:r>
                        <m:rPr>
                          <m:nor/>
                        </m:rPr>
                        <a:rPr lang="en-US" altLang="zh-CN" sz="24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zh-CN" altLang="zh-CN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02" y="3232896"/>
                <a:ext cx="2719457" cy="7861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1277856" y="3927890"/>
                <a:ext cx="185817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𝑥</m:t>
                      </m:r>
                      <m:r>
                        <m:rPr>
                          <m:nor/>
                        </m:rPr>
                        <a:rPr lang="en-US" altLang="zh-CN" sz="2400" b="0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7.65</m:t>
                      </m:r>
                    </m:oMath>
                  </m:oMathPara>
                </a14:m>
                <a:endParaRPr lang="zh-CN" altLang="zh-CN" sz="24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856" y="3927890"/>
                <a:ext cx="1858178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7" name="矩形 16"/>
          <p:cNvSpPr/>
          <p:nvPr/>
        </p:nvSpPr>
        <p:spPr>
          <a:xfrm>
            <a:off x="565858" y="2075751"/>
            <a:ext cx="700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方程</a:t>
            </a:r>
          </a:p>
        </p:txBody>
      </p:sp>
      <p:sp>
        <p:nvSpPr>
          <p:cNvPr id="18" name="矩形 17"/>
          <p:cNvSpPr/>
          <p:nvPr/>
        </p:nvSpPr>
        <p:spPr>
          <a:xfrm>
            <a:off x="4572000" y="3172978"/>
            <a:ext cx="700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bldLvl="0" animBg="1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47200" y="413832"/>
            <a:ext cx="633670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一件衣服打六折后的价钱是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72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这件衣服的原价是多少元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先写出等量关系，再列方程解决问题。</a:t>
            </a:r>
          </a:p>
        </p:txBody>
      </p:sp>
      <p:pic>
        <p:nvPicPr>
          <p:cNvPr id="18" name="图片 8" descr="8.png"/>
          <p:cNvPicPr>
            <a:picLocks noChangeAspect="1"/>
          </p:cNvPicPr>
          <p:nvPr/>
        </p:nvPicPr>
        <p:blipFill rotWithShape="1"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67"/>
          <a:stretch>
            <a:fillRect/>
          </a:stretch>
        </p:blipFill>
        <p:spPr bwMode="auto">
          <a:xfrm>
            <a:off x="6419076" y="483518"/>
            <a:ext cx="1105252" cy="11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664" y="2403348"/>
            <a:ext cx="820028" cy="937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19"/>
          <p:cNvGrpSpPr/>
          <p:nvPr/>
        </p:nvGrpSpPr>
        <p:grpSpPr>
          <a:xfrm>
            <a:off x="1737540" y="2013567"/>
            <a:ext cx="2285549" cy="908975"/>
            <a:chOff x="3082793" y="2586048"/>
            <a:chExt cx="2285549" cy="1038389"/>
          </a:xfrm>
          <a:noFill/>
        </p:grpSpPr>
        <p:grpSp>
          <p:nvGrpSpPr>
            <p:cNvPr id="21" name="组合 4"/>
            <p:cNvGrpSpPr/>
            <p:nvPr/>
          </p:nvGrpSpPr>
          <p:grpSpPr bwMode="auto">
            <a:xfrm>
              <a:off x="3082793" y="2586048"/>
              <a:ext cx="2285549" cy="1038389"/>
              <a:chOff x="2824789" y="1091504"/>
              <a:chExt cx="2506939" cy="667083"/>
            </a:xfrm>
            <a:grpFill/>
          </p:grpSpPr>
          <p:sp>
            <p:nvSpPr>
              <p:cNvPr id="23" name="云形标注 82"/>
              <p:cNvSpPr>
                <a:spLocks noChangeArrowheads="1"/>
              </p:cNvSpPr>
              <p:nvPr/>
            </p:nvSpPr>
            <p:spPr bwMode="auto">
              <a:xfrm>
                <a:off x="2824789" y="1091504"/>
                <a:ext cx="2506939" cy="667083"/>
              </a:xfrm>
              <a:prstGeom prst="cloudCallout">
                <a:avLst>
                  <a:gd name="adj1" fmla="val -75288"/>
                  <a:gd name="adj2" fmla="val 37691"/>
                </a:avLst>
              </a:prstGeom>
              <a:grpFill/>
              <a:ln w="19050" algn="ctr">
                <a:solidFill>
                  <a:srgbClr val="825830"/>
                </a:solidFill>
                <a:rou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矩形 4"/>
              <p:cNvSpPr>
                <a:spLocks noChangeArrowheads="1"/>
              </p:cNvSpPr>
              <p:nvPr/>
            </p:nvSpPr>
            <p:spPr bwMode="auto">
              <a:xfrm>
                <a:off x="3006230" y="1174642"/>
                <a:ext cx="2056210" cy="4547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八折表示现价是原价的  。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矩形 21"/>
                <p:cNvSpPr/>
                <p:nvPr/>
              </p:nvSpPr>
              <p:spPr>
                <a:xfrm>
                  <a:off x="4230885" y="2923742"/>
                  <a:ext cx="423514" cy="497059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zh-CN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en-US" altLang="zh-CN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den>
                        </m:f>
                      </m:oMath>
                    </m:oMathPara>
                  </a14:m>
                  <a:endParaRPr lang="zh-CN" alt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矩形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7715" y="3031828"/>
                  <a:ext cx="423514" cy="49705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49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sp>
        <p:nvSpPr>
          <p:cNvPr id="28" name="矩形 27"/>
          <p:cNvSpPr/>
          <p:nvPr/>
        </p:nvSpPr>
        <p:spPr>
          <a:xfrm>
            <a:off x="7395948" y="1145983"/>
            <a:ext cx="13075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原价？元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4593672" y="2139702"/>
                <a:ext cx="2000163" cy="536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原</m:t>
                    </m:r>
                    <m:r>
                      <m:rPr>
                        <m:nor/>
                      </m:rPr>
                      <a:rPr lang="zh-CN" altLang="en-US" sz="2000" b="1" dirty="0">
                        <a:solidFill>
                          <a:srgbClr val="0000FF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价</m:t>
                    </m:r>
                    <m:r>
                      <a:rPr lang="en-US" altLang="zh-CN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现价</a:t>
                </a:r>
                <a:endPara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672" y="2139702"/>
                <a:ext cx="2000163" cy="536942"/>
              </a:xfrm>
              <a:prstGeom prst="rect">
                <a:avLst/>
              </a:prstGeom>
              <a:blipFill rotWithShape="1">
                <a:blip r:embed="rId6"/>
                <a:stretch>
                  <a:fillRect r="-2439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1835696" y="2940261"/>
                <a:ext cx="366292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解：设这件衣服的原价是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元。</a:t>
                </a:r>
                <a:endParaRPr lang="zh-CN" alt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785" y="2874645"/>
                <a:ext cx="3662680" cy="516890"/>
              </a:xfrm>
              <a:prstGeom prst="rect">
                <a:avLst/>
              </a:prstGeom>
              <a:blipFill rotWithShape="1">
                <a:blip r:embed="rId7"/>
                <a:stretch>
                  <a:fillRect l="-1664" t="-12121" r="-1997" b="-212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2585917" y="3229292"/>
                <a:ext cx="1308884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72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917" y="3229292"/>
                <a:ext cx="1308884" cy="625812"/>
              </a:xfrm>
              <a:prstGeom prst="rect">
                <a:avLst/>
              </a:prstGeom>
              <a:blipFill rotWithShape="1">
                <a:blip r:embed="rId8"/>
                <a:stretch>
                  <a:fillRect r="-6977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/>
              <p:cNvSpPr/>
              <p:nvPr/>
            </p:nvSpPr>
            <p:spPr>
              <a:xfrm>
                <a:off x="1916238" y="3661187"/>
                <a:ext cx="2719457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72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238" y="3661187"/>
                <a:ext cx="2719457" cy="6705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矩形 35"/>
              <p:cNvSpPr/>
              <p:nvPr/>
            </p:nvSpPr>
            <p:spPr>
              <a:xfrm>
                <a:off x="2744842" y="4207474"/>
                <a:ext cx="139051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𝟏𝟐𝟎</m:t>
                      </m:r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矩形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4842" y="4207474"/>
                <a:ext cx="1390512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/>
              <p:cNvSpPr/>
              <p:nvPr/>
            </p:nvSpPr>
            <p:spPr>
              <a:xfrm>
                <a:off x="4101501" y="4290650"/>
                <a:ext cx="37433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答：这件衣服的原价是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𝟏𝟐𝟎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元。</a:t>
                </a:r>
              </a:p>
            </p:txBody>
          </p:sp>
        </mc:Choice>
        <mc:Fallback xmlns="">
          <p:sp>
            <p:nvSpPr>
              <p:cNvPr id="37" name="矩形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515" y="4331970"/>
                <a:ext cx="3743325" cy="546100"/>
              </a:xfrm>
              <a:prstGeom prst="rect">
                <a:avLst/>
              </a:prstGeom>
              <a:blipFill rotWithShape="1">
                <a:blip r:embed="rId11"/>
                <a:stretch>
                  <a:fillRect l="-1792" t="-10769" r="-651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8" name="矩形 37"/>
          <p:cNvSpPr/>
          <p:nvPr/>
        </p:nvSpPr>
        <p:spPr>
          <a:xfrm>
            <a:off x="7440877" y="874529"/>
            <a:ext cx="13075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现价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360764" y="627534"/>
            <a:ext cx="130758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六折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bldLvl="0" animBg="1"/>
      <p:bldP spid="34" grpId="0"/>
      <p:bldP spid="35" grpId="0"/>
      <p:bldP spid="36" grpId="0"/>
      <p:bldP spid="37" grpId="0" animBg="1"/>
      <p:bldP spid="3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15616" y="2052012"/>
            <a:ext cx="6783776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分数除法的意义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分数除法的意义同整数除法的意义完全相同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都是已知两个乘数的积和其中一个乘数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求另一个乘数的运算。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59632" y="2000033"/>
            <a:ext cx="648072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分数除法的计算方法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除以一个不为零的数等于乘它的倒数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能约分的先约分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使计算简便。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DA21202-A77E-4401-89A7-F77CA0A6ED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" name="文本框 14">
            <a:extLst>
              <a:ext uri="{FF2B5EF4-FFF2-40B4-BE49-F238E27FC236}">
                <a16:creationId xmlns:a16="http://schemas.microsoft.com/office/drawing/2014/main" id="{95443C09-5F68-44C6-AC3E-FB100CE2FA95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43608" y="2067694"/>
            <a:ext cx="6769362" cy="19389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已知一个数的几分之几是多少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求这个数的解决方法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pPr marL="457200" indent="-457200">
              <a:buAutoNum type="arabicParenBoth"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用方程解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：单位“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1”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未知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设单位“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1”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为𝑥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根据分数乘法的意义列出方程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，并解这个方程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即可解答出此题。</a:t>
            </a:r>
            <a:endParaRPr lang="en-US" altLang="zh-CN" sz="2000" b="1" dirty="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AutoNum type="arabicParenBoth"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用算术法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根据分数的意义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用除法来解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用部分量除以它所占的分率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即可得出这个整体</a:t>
            </a:r>
            <a:r>
              <a:rPr lang="en-US" altLang="zh-CN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也就是这个数。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7B489E5-1428-405C-B91E-41F9C20CD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" name="文本框 14">
            <a:extLst>
              <a:ext uri="{FF2B5EF4-FFF2-40B4-BE49-F238E27FC236}">
                <a16:creationId xmlns:a16="http://schemas.microsoft.com/office/drawing/2014/main" id="{D51D54E9-C091-4483-BFFE-EFEFDC7B3AE9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3560DD1-9A94-4042-B43C-EAEE58B437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CD11A3A1-1ADE-4A3D-B0B7-1DE31A83B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611560" y="1034106"/>
            <a:ext cx="2849908" cy="64698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827584" y="2735794"/>
            <a:ext cx="7852635" cy="193899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分数除法的意义同整数除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法的意义完全相同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都是已知两个乘数的积和其中一个乘数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求另一个乘数的运算。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除外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的计算方法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除外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等于分数乘整数的倒数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999008"/>
              </p:ext>
            </p:extLst>
          </p:nvPr>
        </p:nvGraphicFramePr>
        <p:xfrm>
          <a:off x="3341201" y="1810677"/>
          <a:ext cx="792270" cy="7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公式" r:id="rId3" imgW="405765" imgH="393065" progId="Equation.KSEE3">
                  <p:embed/>
                </p:oleObj>
              </mc:Choice>
              <mc:Fallback>
                <p:oleObj name="公式" r:id="rId3" imgW="405765" imgH="393065" progId="Equation.KSEE3">
                  <p:embed/>
                  <p:pic>
                    <p:nvPicPr>
                      <p:cNvPr id="0" name="图片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1201" y="1810677"/>
                        <a:ext cx="792270" cy="767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/>
              <p:cNvSpPr/>
              <p:nvPr/>
            </p:nvSpPr>
            <p:spPr>
              <a:xfrm>
                <a:off x="3552679" y="1765246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679" y="1765246"/>
                <a:ext cx="2312526" cy="7861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矩形 22"/>
              <p:cNvSpPr/>
              <p:nvPr/>
            </p:nvSpPr>
            <p:spPr>
              <a:xfrm>
                <a:off x="5253570" y="1831112"/>
                <a:ext cx="857927" cy="766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𝟑𝟗</m:t>
                        </m:r>
                      </m:den>
                    </m:f>
                  </m:oMath>
                </a14:m>
                <a:endParaRPr lang="zh-CN" altLang="en-US" sz="3600" b="1" dirty="0"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3570" y="1831112"/>
                <a:ext cx="857927" cy="766107"/>
              </a:xfrm>
              <a:prstGeom prst="rect">
                <a:avLst/>
              </a:prstGeom>
              <a:blipFill>
                <a:blip r:embed="rId6"/>
                <a:stretch>
                  <a:fillRect l="-14894" b="-10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连接符 23"/>
          <p:cNvCxnSpPr/>
          <p:nvPr/>
        </p:nvCxnSpPr>
        <p:spPr>
          <a:xfrm>
            <a:off x="4470980" y="1916619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110100" y="2291725"/>
            <a:ext cx="188157" cy="19796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1"/>
          <p:cNvSpPr txBox="1">
            <a:spLocks noChangeArrowheads="1"/>
          </p:cNvSpPr>
          <p:nvPr/>
        </p:nvSpPr>
        <p:spPr bwMode="auto">
          <a:xfrm>
            <a:off x="4437885" y="1584438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2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27" name="TextBox 22"/>
          <p:cNvSpPr txBox="1">
            <a:spLocks noChangeArrowheads="1"/>
          </p:cNvSpPr>
          <p:nvPr/>
        </p:nvSpPr>
        <p:spPr bwMode="auto">
          <a:xfrm>
            <a:off x="5001771" y="2456772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3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build="p"/>
      <p:bldP spid="19" grpId="0"/>
      <p:bldP spid="23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539552" y="412596"/>
            <a:ext cx="3128646" cy="64698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一个数除以分数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027499"/>
            <a:ext cx="1265953" cy="1444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3948903" y="1275606"/>
            <a:ext cx="3528391" cy="2263618"/>
            <a:chOff x="3694544" y="166315"/>
            <a:chExt cx="2506939" cy="1454196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3694544" y="166315"/>
              <a:ext cx="2506939" cy="1454196"/>
            </a:xfrm>
            <a:prstGeom prst="cloudCallout">
              <a:avLst>
                <a:gd name="adj1" fmla="val 40439"/>
                <a:gd name="adj2" fmla="val 58648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3932609" y="334564"/>
              <a:ext cx="2251130" cy="11270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除以一个不为零的数等于乘它的倒数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能约分的先约分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使计算简便。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473096" y="1645519"/>
                <a:ext cx="1173122" cy="72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5÷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096" y="1645519"/>
                <a:ext cx="1173122" cy="721031"/>
              </a:xfrm>
              <a:prstGeom prst="rect">
                <a:avLst/>
              </a:prstGeom>
              <a:blipFill rotWithShape="1">
                <a:blip r:embed="rId4"/>
                <a:stretch>
                  <a:fillRect l="-10938" b="-5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/>
              <p:cNvSpPr/>
              <p:nvPr/>
            </p:nvSpPr>
            <p:spPr>
              <a:xfrm>
                <a:off x="850271" y="1560207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71" y="1560207"/>
                <a:ext cx="2312526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1" name="直接连接符 30"/>
          <p:cNvCxnSpPr/>
          <p:nvPr/>
        </p:nvCxnSpPr>
        <p:spPr>
          <a:xfrm>
            <a:off x="1725748" y="1858428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199421" y="208829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2"/>
          <p:cNvSpPr txBox="1">
            <a:spLocks noChangeArrowheads="1"/>
          </p:cNvSpPr>
          <p:nvPr/>
        </p:nvSpPr>
        <p:spPr bwMode="auto">
          <a:xfrm>
            <a:off x="1639900" y="1491630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4" name="TextBox 22"/>
          <p:cNvSpPr txBox="1">
            <a:spLocks noChangeArrowheads="1"/>
          </p:cNvSpPr>
          <p:nvPr/>
        </p:nvSpPr>
        <p:spPr bwMode="auto">
          <a:xfrm>
            <a:off x="2197115" y="222349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/>
              <p:cNvSpPr/>
              <p:nvPr/>
            </p:nvSpPr>
            <p:spPr>
              <a:xfrm>
                <a:off x="2154467" y="1735158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𝟗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467" y="1735158"/>
                <a:ext cx="1603476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矩形 35"/>
              <p:cNvSpPr/>
              <p:nvPr/>
            </p:nvSpPr>
            <p:spPr>
              <a:xfrm>
                <a:off x="838003" y="2908546"/>
                <a:ext cx="2847609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15</m:t>
                          </m:r>
                        </m:den>
                      </m:f>
                      <m:r>
                        <a:rPr lang="en-US" altLang="zh-CN" sz="28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zh-CN" sz="28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矩形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003" y="2908546"/>
                <a:ext cx="2847609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7" name="直接连接符 36"/>
          <p:cNvCxnSpPr/>
          <p:nvPr/>
        </p:nvCxnSpPr>
        <p:spPr>
          <a:xfrm>
            <a:off x="1940901" y="3524127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601928" y="298699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2655714" y="2719872"/>
            <a:ext cx="4984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0000FF"/>
                </a:solidFill>
              </a:rPr>
              <a:t>1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sp>
        <p:nvSpPr>
          <p:cNvPr id="40" name="TextBox 22"/>
          <p:cNvSpPr txBox="1">
            <a:spLocks noChangeArrowheads="1"/>
          </p:cNvSpPr>
          <p:nvPr/>
        </p:nvSpPr>
        <p:spPr bwMode="auto">
          <a:xfrm>
            <a:off x="1988781" y="3736213"/>
            <a:ext cx="4984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0000FF"/>
                </a:solidFill>
              </a:rPr>
              <a:t>5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矩形 40"/>
              <p:cNvSpPr/>
              <p:nvPr/>
            </p:nvSpPr>
            <p:spPr>
              <a:xfrm>
                <a:off x="2381480" y="2922041"/>
                <a:ext cx="1974496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zh-CN" sz="28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480" y="2922041"/>
                <a:ext cx="1974496" cy="90178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矩形 41"/>
              <p:cNvSpPr/>
              <p:nvPr/>
            </p:nvSpPr>
            <p:spPr>
              <a:xfrm>
                <a:off x="472576" y="3014866"/>
                <a:ext cx="1268780" cy="7912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zh-CN" sz="3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3200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3200" b="0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zh-CN" sz="3200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2" name="矩形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576" y="3014866"/>
                <a:ext cx="1268780" cy="791242"/>
              </a:xfrm>
              <a:prstGeom prst="rect">
                <a:avLst/>
              </a:prstGeom>
              <a:blipFill rotWithShape="1">
                <a:blip r:embed="rId9"/>
                <a:stretch>
                  <a:fillRect t="-1550" b="-7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3" name="直接连接符 42"/>
          <p:cNvCxnSpPr/>
          <p:nvPr/>
        </p:nvCxnSpPr>
        <p:spPr>
          <a:xfrm>
            <a:off x="2628322" y="3494946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877489" y="3027499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22"/>
          <p:cNvSpPr txBox="1">
            <a:spLocks noChangeArrowheads="1"/>
          </p:cNvSpPr>
          <p:nvPr/>
        </p:nvSpPr>
        <p:spPr bwMode="auto">
          <a:xfrm>
            <a:off x="1961043" y="2708334"/>
            <a:ext cx="4984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0000FF"/>
                </a:solidFill>
              </a:rPr>
              <a:t>2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sp>
        <p:nvSpPr>
          <p:cNvPr id="46" name="TextBox 22"/>
          <p:cNvSpPr txBox="1">
            <a:spLocks noChangeArrowheads="1"/>
          </p:cNvSpPr>
          <p:nvPr/>
        </p:nvSpPr>
        <p:spPr bwMode="auto">
          <a:xfrm>
            <a:off x="2634630" y="3654549"/>
            <a:ext cx="4984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dirty="0">
                <a:solidFill>
                  <a:srgbClr val="0000FF"/>
                </a:solidFill>
              </a:rPr>
              <a:t>1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428683" y="412596"/>
            <a:ext cx="7551681" cy="64698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已知一个数的几分之几是多少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求这个数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7" y="3147814"/>
            <a:ext cx="1156798" cy="1320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3059832" y="3003798"/>
            <a:ext cx="3989073" cy="1489606"/>
            <a:chOff x="2830726" y="1184010"/>
            <a:chExt cx="2056922" cy="1136227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2830726" y="1184010"/>
              <a:ext cx="2056922" cy="1136227"/>
            </a:xfrm>
            <a:prstGeom prst="cloudCallout">
              <a:avLst>
                <a:gd name="adj1" fmla="val 64891"/>
                <a:gd name="adj2" fmla="val 5365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2867856" y="1250008"/>
              <a:ext cx="2005027" cy="915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已知一个数的几分之几是多少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求这个数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可以用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方程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也可以用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算术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方法来解。</a:t>
              </a:r>
            </a:p>
          </p:txBody>
        </p:sp>
      </p:grp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452593" y="1232754"/>
            <a:ext cx="85118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果园里苹果树有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棵，是梨树的  ，果园里有梨树多少棵？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596673" y="2206612"/>
                <a:ext cx="315317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解：设果园里有梨树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棵。</a:t>
                </a:r>
                <a:endParaRPr lang="zh-CN" alt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00" y="2112010"/>
                <a:ext cx="3153410" cy="494665"/>
              </a:xfrm>
              <a:prstGeom prst="rect">
                <a:avLst/>
              </a:prstGeom>
              <a:blipFill rotWithShape="1">
                <a:blip r:embed="rId4"/>
                <a:stretch>
                  <a:fillRect l="-2128" t="-12121" r="-2128" b="-212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872839" y="2463239"/>
                <a:ext cx="1633460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120</a:t>
                </a:r>
                <a:endPara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839" y="2463239"/>
                <a:ext cx="1633460" cy="803682"/>
              </a:xfrm>
              <a:prstGeom prst="rect">
                <a:avLst/>
              </a:prstGeom>
              <a:blipFill rotWithShape="1">
                <a:blip r:embed="rId5"/>
                <a:stretch>
                  <a:fillRect r="-7090" b="-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505785" y="3079645"/>
                <a:ext cx="2719457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120</m:t>
                      </m:r>
                      <m:r>
                        <m:rPr>
                          <m:nor/>
                        </m:rPr>
                        <a:rPr lang="en-US" altLang="zh-CN" sz="24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85" y="3079645"/>
                <a:ext cx="2719457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矩形 26"/>
              <p:cNvSpPr/>
              <p:nvPr/>
            </p:nvSpPr>
            <p:spPr>
              <a:xfrm>
                <a:off x="933123" y="3762311"/>
                <a:ext cx="185817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4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𝟏𝟖𝟎</m:t>
                      </m:r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123" y="3762311"/>
                <a:ext cx="1858178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矩形 27"/>
              <p:cNvSpPr/>
              <p:nvPr/>
            </p:nvSpPr>
            <p:spPr>
              <a:xfrm>
                <a:off x="611560" y="4259872"/>
                <a:ext cx="322716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答：果园里有梨树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𝟏𝟖𝟎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棵。</a:t>
                </a:r>
                <a:endParaRPr lang="zh-CN" alt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259872"/>
                <a:ext cx="3227165" cy="400110"/>
              </a:xfrm>
              <a:prstGeom prst="rect">
                <a:avLst/>
              </a:prstGeom>
              <a:blipFill>
                <a:blip r:embed="rId8"/>
                <a:stretch>
                  <a:fillRect l="-1887" t="-13846" r="-1132" b="-2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860032" y="1253110"/>
                <a:ext cx="396262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1253110"/>
                <a:ext cx="396262" cy="6705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636666" y="2301273"/>
                <a:ext cx="1300356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120</m:t>
                      </m:r>
                      <m:r>
                        <m:rPr>
                          <m:nor/>
                        </m:rPr>
                        <a:rPr lang="en-US" altLang="zh-CN" sz="2400" b="1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666" y="2301273"/>
                <a:ext cx="1300356" cy="7861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679689" y="2470125"/>
                <a:ext cx="19805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𝟏𝟖𝟎</m:t>
                    </m:r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（棵）</a:t>
                </a:r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689" y="2470125"/>
                <a:ext cx="1980543" cy="461665"/>
              </a:xfrm>
              <a:prstGeom prst="rect">
                <a:avLst/>
              </a:prstGeom>
              <a:blipFill rotWithShape="1">
                <a:blip r:embed="rId11"/>
                <a:stretch>
                  <a:fillRect t="-15789" r="-4000" b="-2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9" name="矩形 28"/>
          <p:cNvSpPr/>
          <p:nvPr/>
        </p:nvSpPr>
        <p:spPr>
          <a:xfrm>
            <a:off x="554557" y="1779662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方法一：用方程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789697" y="1907710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方法二：用算术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25" grpId="0"/>
      <p:bldP spid="26" grpId="0"/>
      <p:bldP spid="27" grpId="0"/>
      <p:bldP spid="28" grpId="0" bldLvl="0" animBg="1"/>
      <p:bldP spid="6" grpId="0"/>
      <p:bldP spid="7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39552" y="843558"/>
            <a:ext cx="8136904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画一画，算一算，把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个圆的  平均分成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份，每份是整个圆的几分之几？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527860" y="843558"/>
                <a:ext cx="484300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5480" y="843558"/>
                <a:ext cx="484300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10" name="组合 9"/>
          <p:cNvGrpSpPr/>
          <p:nvPr/>
        </p:nvGrpSpPr>
        <p:grpSpPr>
          <a:xfrm>
            <a:off x="2162800" y="2175778"/>
            <a:ext cx="1296000" cy="1296001"/>
            <a:chOff x="1475656" y="2355725"/>
            <a:chExt cx="1296000" cy="1296001"/>
          </a:xfrm>
          <a:solidFill>
            <a:schemeClr val="bg1"/>
          </a:solidFill>
        </p:grpSpPr>
        <p:sp>
          <p:nvSpPr>
            <p:cNvPr id="7" name="椭圆 6"/>
            <p:cNvSpPr/>
            <p:nvPr/>
          </p:nvSpPr>
          <p:spPr>
            <a:xfrm>
              <a:off x="1475656" y="2355725"/>
              <a:ext cx="1296000" cy="1296000"/>
            </a:xfrm>
            <a:prstGeom prst="ellipse">
              <a:avLst/>
            </a:prstGeom>
            <a:grp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1475656" y="3003725"/>
              <a:ext cx="1296000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16200000">
              <a:off x="1475656" y="3003726"/>
              <a:ext cx="1296000" cy="0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4696" t="7744" r="6088" b="3039"/>
          <a:stretch>
            <a:fillRect/>
          </a:stretch>
        </p:blipFill>
        <p:spPr>
          <a:xfrm>
            <a:off x="2126724" y="2139702"/>
            <a:ext cx="1368152" cy="1368152"/>
          </a:xfrm>
          <a:prstGeom prst="rect">
            <a:avLst/>
          </a:prstGeom>
        </p:spPr>
      </p:pic>
      <p:cxnSp>
        <p:nvCxnSpPr>
          <p:cNvPr id="63" name="直接连接符 62"/>
          <p:cNvCxnSpPr/>
          <p:nvPr/>
        </p:nvCxnSpPr>
        <p:spPr>
          <a:xfrm>
            <a:off x="2349176" y="2350143"/>
            <a:ext cx="942675" cy="916410"/>
          </a:xfrm>
          <a:prstGeom prst="lin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655" y="2175778"/>
            <a:ext cx="1343025" cy="1343025"/>
          </a:xfrm>
          <a:prstGeom prst="rect">
            <a:avLst/>
          </a:prstGeom>
        </p:spPr>
      </p:pic>
      <p:sp>
        <p:nvSpPr>
          <p:cNvPr id="25" name="燕尾形箭头 24"/>
          <p:cNvSpPr/>
          <p:nvPr/>
        </p:nvSpPr>
        <p:spPr>
          <a:xfrm>
            <a:off x="3810268" y="2643758"/>
            <a:ext cx="820660" cy="3600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/>
          <p:nvPr/>
        </p:nvCxnSpPr>
        <p:spPr>
          <a:xfrm rot="5400000">
            <a:off x="4958929" y="2389085"/>
            <a:ext cx="942675" cy="916410"/>
          </a:xfrm>
          <a:prstGeom prst="lin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矩形 64"/>
              <p:cNvSpPr/>
              <p:nvPr/>
            </p:nvSpPr>
            <p:spPr>
              <a:xfrm>
                <a:off x="3030578" y="3651870"/>
                <a:ext cx="2312526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5" name="矩形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578" y="3651870"/>
                <a:ext cx="2312526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矩形 69"/>
              <p:cNvSpPr/>
              <p:nvPr/>
            </p:nvSpPr>
            <p:spPr>
              <a:xfrm>
                <a:off x="4170323" y="3674293"/>
                <a:ext cx="160347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0" name="矩形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323" y="3674293"/>
                <a:ext cx="160347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矩形 70"/>
              <p:cNvSpPr/>
              <p:nvPr/>
            </p:nvSpPr>
            <p:spPr>
              <a:xfrm>
                <a:off x="2820513" y="3734072"/>
                <a:ext cx="1030368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effectLst/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71" name="矩形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513" y="3734072"/>
                <a:ext cx="1030368" cy="712631"/>
              </a:xfrm>
              <a:prstGeom prst="rect">
                <a:avLst/>
              </a:prstGeom>
              <a:blipFill rotWithShape="1">
                <a:blip r:embed="rId7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1" name="图片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5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67544" y="339502"/>
            <a:ext cx="8064896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算一算，画一画，把一根长    米的甘蔗分成同样长的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段，每段长多少米？</a:t>
            </a:r>
            <a:endParaRPr lang="zh-CN" altLang="en-US" sz="28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/>
              <p:cNvSpPr/>
              <p:nvPr/>
            </p:nvSpPr>
            <p:spPr>
              <a:xfrm>
                <a:off x="2758140" y="3604908"/>
                <a:ext cx="2312526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400" b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zh-CN" altLang="zh-CN" sz="24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140" y="3604908"/>
                <a:ext cx="2312526" cy="78380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矩形 33"/>
              <p:cNvSpPr/>
              <p:nvPr/>
            </p:nvSpPr>
            <p:spPr>
              <a:xfrm>
                <a:off x="4466701" y="3570531"/>
                <a:ext cx="1603476" cy="879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3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(</a:t>
                </a:r>
                <a:r>
                  <a:rPr lang="zh-CN" altLang="en-US" sz="2400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米</a:t>
                </a:r>
                <a:r>
                  <a:rPr lang="en-US" altLang="zh-CN" sz="2400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400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701" y="3570531"/>
                <a:ext cx="1603476" cy="879215"/>
              </a:xfrm>
              <a:prstGeom prst="rect">
                <a:avLst/>
              </a:prstGeom>
              <a:blipFill>
                <a:blip r:embed="rId3"/>
                <a:stretch>
                  <a:fillRect r="-53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矩形 35"/>
              <p:cNvSpPr/>
              <p:nvPr/>
            </p:nvSpPr>
            <p:spPr>
              <a:xfrm>
                <a:off x="2176418" y="3633605"/>
                <a:ext cx="1383759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6" name="矩形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6418" y="3633605"/>
                <a:ext cx="1383759" cy="803682"/>
              </a:xfrm>
              <a:prstGeom prst="rect">
                <a:avLst/>
              </a:prstGeom>
              <a:blipFill>
                <a:blip r:embed="rId4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直接连接符 37"/>
          <p:cNvCxnSpPr/>
          <p:nvPr/>
        </p:nvCxnSpPr>
        <p:spPr>
          <a:xfrm>
            <a:off x="3589740" y="3677365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3649471" y="3495106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>
                <a:solidFill>
                  <a:srgbClr val="0000FF"/>
                </a:solidFill>
              </a:rPr>
              <a:t>3</a:t>
            </a:r>
            <a:endParaRPr lang="zh-CN" altLang="en-US" sz="1200" dirty="0">
              <a:solidFill>
                <a:srgbClr val="0000FF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4270308" y="4158850"/>
            <a:ext cx="216024" cy="152125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22"/>
          <p:cNvSpPr txBox="1">
            <a:spLocks noChangeArrowheads="1"/>
          </p:cNvSpPr>
          <p:nvPr/>
        </p:nvSpPr>
        <p:spPr bwMode="auto">
          <a:xfrm>
            <a:off x="4270308" y="4310975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dirty="0">
                <a:solidFill>
                  <a:srgbClr val="0000FF"/>
                </a:solidFill>
              </a:rPr>
              <a:t>1</a:t>
            </a:r>
            <a:endParaRPr lang="zh-CN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222356"/>
              </p:ext>
            </p:extLst>
          </p:nvPr>
        </p:nvGraphicFramePr>
        <p:xfrm>
          <a:off x="1339263" y="2286815"/>
          <a:ext cx="5460267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0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26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299954"/>
              </p:ext>
            </p:extLst>
          </p:nvPr>
        </p:nvGraphicFramePr>
        <p:xfrm>
          <a:off x="1339263" y="2286815"/>
          <a:ext cx="5460267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0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0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0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261"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8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8" name="右大括号 47"/>
          <p:cNvSpPr/>
          <p:nvPr/>
        </p:nvSpPr>
        <p:spPr>
          <a:xfrm rot="16200000">
            <a:off x="3889959" y="-644228"/>
            <a:ext cx="355972" cy="547261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右大括号 48"/>
          <p:cNvSpPr/>
          <p:nvPr/>
        </p:nvSpPr>
        <p:spPr>
          <a:xfrm rot="5400000">
            <a:off x="2122969" y="1761845"/>
            <a:ext cx="250253" cy="180020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7"/>
              <p:cNvSpPr txBox="1"/>
              <p:nvPr/>
            </p:nvSpPr>
            <p:spPr>
              <a:xfrm>
                <a:off x="3714572" y="1512899"/>
                <a:ext cx="667170" cy="536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米</a:t>
                </a:r>
              </a:p>
            </p:txBody>
          </p:sp>
        </mc:Choice>
        <mc:Fallback>
          <p:sp>
            <p:nvSpPr>
              <p:cNvPr id="51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572" y="1512899"/>
                <a:ext cx="667170" cy="536942"/>
              </a:xfrm>
              <a:prstGeom prst="rect">
                <a:avLst/>
              </a:prstGeom>
              <a:blipFill>
                <a:blip r:embed="rId5"/>
                <a:stretch>
                  <a:fillRect r="-8182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7"/>
              <p:cNvSpPr txBox="1"/>
              <p:nvPr/>
            </p:nvSpPr>
            <p:spPr>
              <a:xfrm>
                <a:off x="1956130" y="2777281"/>
                <a:ext cx="763351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米</a:t>
                </a:r>
              </a:p>
            </p:txBody>
          </p:sp>
        </mc:Choice>
        <mc:Fallback>
          <p:sp>
            <p:nvSpPr>
              <p:cNvPr id="53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130" y="2777281"/>
                <a:ext cx="763351" cy="625812"/>
              </a:xfrm>
              <a:prstGeom prst="rect">
                <a:avLst/>
              </a:prstGeom>
              <a:blipFill>
                <a:blip r:embed="rId6"/>
                <a:stretch>
                  <a:fillRect r="-11200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右大括号 53"/>
          <p:cNvSpPr/>
          <p:nvPr/>
        </p:nvSpPr>
        <p:spPr>
          <a:xfrm rot="5400000">
            <a:off x="3942818" y="1769944"/>
            <a:ext cx="250253" cy="180020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7"/>
              <p:cNvSpPr txBox="1"/>
              <p:nvPr/>
            </p:nvSpPr>
            <p:spPr>
              <a:xfrm>
                <a:off x="3714572" y="2734742"/>
                <a:ext cx="763351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米</a:t>
                </a:r>
              </a:p>
            </p:txBody>
          </p:sp>
        </mc:Choice>
        <mc:Fallback>
          <p:sp>
            <p:nvSpPr>
              <p:cNvPr id="55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4572" y="2734742"/>
                <a:ext cx="763351" cy="625812"/>
              </a:xfrm>
              <a:prstGeom prst="rect">
                <a:avLst/>
              </a:prstGeom>
              <a:blipFill>
                <a:blip r:embed="rId7"/>
                <a:stretch>
                  <a:fillRect r="-11111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右大括号 55"/>
          <p:cNvSpPr/>
          <p:nvPr/>
        </p:nvSpPr>
        <p:spPr>
          <a:xfrm rot="5400000">
            <a:off x="5788402" y="1765578"/>
            <a:ext cx="250253" cy="180020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TextBox 7"/>
              <p:cNvSpPr txBox="1"/>
              <p:nvPr/>
            </p:nvSpPr>
            <p:spPr>
              <a:xfrm>
                <a:off x="5687985" y="2759840"/>
                <a:ext cx="763351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米</a:t>
                </a:r>
              </a:p>
            </p:txBody>
          </p:sp>
        </mc:Choice>
        <mc:Fallback>
          <p:sp>
            <p:nvSpPr>
              <p:cNvPr id="5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985" y="2759840"/>
                <a:ext cx="763351" cy="625812"/>
              </a:xfrm>
              <a:prstGeom prst="rect">
                <a:avLst/>
              </a:prstGeom>
              <a:blipFill>
                <a:blip r:embed="rId8"/>
                <a:stretch>
                  <a:fillRect r="-12000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矩形 24"/>
              <p:cNvSpPr/>
              <p:nvPr/>
            </p:nvSpPr>
            <p:spPr>
              <a:xfrm>
                <a:off x="5464297" y="339502"/>
                <a:ext cx="691879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4297" y="339502"/>
                <a:ext cx="691879" cy="80368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36" grpId="0"/>
      <p:bldP spid="39" grpId="0"/>
      <p:bldP spid="46" grpId="0"/>
      <p:bldP spid="48" grpId="0" animBg="1"/>
      <p:bldP spid="49" grpId="0" animBg="1"/>
      <p:bldP spid="51" grpId="0"/>
      <p:bldP spid="53" grpId="0"/>
      <p:bldP spid="54" grpId="0" animBg="1"/>
      <p:bldP spid="55" grpId="0"/>
      <p:bldP spid="56" grpId="0" animBg="1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539552" y="339502"/>
            <a:ext cx="794640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3. 6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张同样大的饼，每   一份，可以分成几份？画一画，算一算。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4716016" y="267494"/>
                <a:ext cx="524503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400" b="1" i="1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67494"/>
                <a:ext cx="524503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483768" y="3809190"/>
                <a:ext cx="1173122" cy="7100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6÷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809190"/>
                <a:ext cx="1173122" cy="710066"/>
              </a:xfrm>
              <a:prstGeom prst="rect">
                <a:avLst/>
              </a:prstGeom>
              <a:blipFill rotWithShape="1">
                <a:blip r:embed="rId3"/>
                <a:stretch>
                  <a:fillRect l="-10363" b="-68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860943" y="3723878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𝟔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0943" y="3723878"/>
                <a:ext cx="2312526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11" name="直接连接符 10"/>
          <p:cNvCxnSpPr/>
          <p:nvPr/>
        </p:nvCxnSpPr>
        <p:spPr>
          <a:xfrm>
            <a:off x="3757744" y="4049292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291011" y="4279154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702483" y="3752208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3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4263198" y="4455742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1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8144" y="4006981"/>
            <a:ext cx="2815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答：可以分成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62427" y="3906096"/>
            <a:ext cx="1423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=9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（份）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椭圆 3"/>
          <p:cNvSpPr>
            <a:spLocks noChangeArrowheads="1"/>
          </p:cNvSpPr>
          <p:nvPr/>
        </p:nvSpPr>
        <p:spPr bwMode="auto">
          <a:xfrm>
            <a:off x="356788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6202" y="1517116"/>
            <a:ext cx="849172" cy="731581"/>
            <a:chOff x="2830077" y="2175803"/>
            <a:chExt cx="849172" cy="731581"/>
          </a:xfrm>
        </p:grpSpPr>
        <p:cxnSp>
          <p:nvCxnSpPr>
            <p:cNvPr id="19" name="直接连接符 97"/>
            <p:cNvCxnSpPr>
              <a:cxnSpLocks noChangeShapeType="1"/>
            </p:cNvCxnSpPr>
            <p:nvPr/>
          </p:nvCxnSpPr>
          <p:spPr bwMode="auto">
            <a:xfrm>
              <a:off x="3262181" y="2175803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" name="椭圆 3"/>
          <p:cNvSpPr>
            <a:spLocks noChangeArrowheads="1"/>
          </p:cNvSpPr>
          <p:nvPr/>
        </p:nvSpPr>
        <p:spPr bwMode="auto">
          <a:xfrm>
            <a:off x="1475656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椭圆 3"/>
          <p:cNvSpPr>
            <a:spLocks noChangeArrowheads="1"/>
          </p:cNvSpPr>
          <p:nvPr/>
        </p:nvSpPr>
        <p:spPr bwMode="auto">
          <a:xfrm>
            <a:off x="2541237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椭圆 3"/>
          <p:cNvSpPr>
            <a:spLocks noChangeArrowheads="1"/>
          </p:cNvSpPr>
          <p:nvPr/>
        </p:nvSpPr>
        <p:spPr bwMode="auto">
          <a:xfrm>
            <a:off x="3660105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3"/>
          <p:cNvSpPr>
            <a:spLocks noChangeArrowheads="1"/>
          </p:cNvSpPr>
          <p:nvPr/>
        </p:nvSpPr>
        <p:spPr bwMode="auto">
          <a:xfrm>
            <a:off x="4778973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椭圆 3"/>
          <p:cNvSpPr>
            <a:spLocks noChangeArrowheads="1"/>
          </p:cNvSpPr>
          <p:nvPr/>
        </p:nvSpPr>
        <p:spPr bwMode="auto">
          <a:xfrm>
            <a:off x="5897841" y="1485373"/>
            <a:ext cx="1008000" cy="10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555070" y="1491226"/>
            <a:ext cx="849172" cy="763324"/>
            <a:chOff x="2830077" y="2144060"/>
            <a:chExt cx="849172" cy="763324"/>
          </a:xfrm>
        </p:grpSpPr>
        <p:cxnSp>
          <p:nvCxnSpPr>
            <p:cNvPr id="31" name="直接连接符 97"/>
            <p:cNvCxnSpPr>
              <a:cxnSpLocks noChangeShapeType="1"/>
            </p:cNvCxnSpPr>
            <p:nvPr/>
          </p:nvCxnSpPr>
          <p:spPr bwMode="auto">
            <a:xfrm>
              <a:off x="3262181" y="2144060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4" name="组合 33"/>
          <p:cNvGrpSpPr/>
          <p:nvPr/>
        </p:nvGrpSpPr>
        <p:grpSpPr>
          <a:xfrm>
            <a:off x="2636070" y="1519865"/>
            <a:ext cx="849172" cy="763324"/>
            <a:chOff x="2830077" y="2144060"/>
            <a:chExt cx="849172" cy="763324"/>
          </a:xfrm>
        </p:grpSpPr>
        <p:cxnSp>
          <p:nvCxnSpPr>
            <p:cNvPr id="35" name="直接连接符 97"/>
            <p:cNvCxnSpPr>
              <a:cxnSpLocks noChangeShapeType="1"/>
            </p:cNvCxnSpPr>
            <p:nvPr/>
          </p:nvCxnSpPr>
          <p:spPr bwMode="auto">
            <a:xfrm>
              <a:off x="3262181" y="2144060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组合 37"/>
          <p:cNvGrpSpPr/>
          <p:nvPr/>
        </p:nvGrpSpPr>
        <p:grpSpPr>
          <a:xfrm>
            <a:off x="3748309" y="1490558"/>
            <a:ext cx="849172" cy="763324"/>
            <a:chOff x="2830077" y="2144060"/>
            <a:chExt cx="849172" cy="763324"/>
          </a:xfrm>
        </p:grpSpPr>
        <p:cxnSp>
          <p:nvCxnSpPr>
            <p:cNvPr id="39" name="直接连接符 97"/>
            <p:cNvCxnSpPr>
              <a:cxnSpLocks noChangeShapeType="1"/>
            </p:cNvCxnSpPr>
            <p:nvPr/>
          </p:nvCxnSpPr>
          <p:spPr bwMode="auto">
            <a:xfrm>
              <a:off x="3262181" y="2144060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2" name="组合 41"/>
          <p:cNvGrpSpPr/>
          <p:nvPr/>
        </p:nvGrpSpPr>
        <p:grpSpPr>
          <a:xfrm>
            <a:off x="4858387" y="1476172"/>
            <a:ext cx="849172" cy="763324"/>
            <a:chOff x="2830077" y="2144060"/>
            <a:chExt cx="849172" cy="763324"/>
          </a:xfrm>
        </p:grpSpPr>
        <p:cxnSp>
          <p:nvCxnSpPr>
            <p:cNvPr id="43" name="直接连接符 97"/>
            <p:cNvCxnSpPr>
              <a:cxnSpLocks noChangeShapeType="1"/>
            </p:cNvCxnSpPr>
            <p:nvPr/>
          </p:nvCxnSpPr>
          <p:spPr bwMode="auto">
            <a:xfrm>
              <a:off x="3262181" y="2144060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6" name="组合 45"/>
          <p:cNvGrpSpPr/>
          <p:nvPr/>
        </p:nvGrpSpPr>
        <p:grpSpPr>
          <a:xfrm>
            <a:off x="5976542" y="1485373"/>
            <a:ext cx="849172" cy="763324"/>
            <a:chOff x="2830077" y="2144060"/>
            <a:chExt cx="849172" cy="763324"/>
          </a:xfrm>
        </p:grpSpPr>
        <p:cxnSp>
          <p:nvCxnSpPr>
            <p:cNvPr id="47" name="直接连接符 97"/>
            <p:cNvCxnSpPr>
              <a:cxnSpLocks noChangeShapeType="1"/>
            </p:cNvCxnSpPr>
            <p:nvPr/>
          </p:nvCxnSpPr>
          <p:spPr bwMode="auto">
            <a:xfrm>
              <a:off x="3262181" y="2144060"/>
              <a:ext cx="4631" cy="4735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直接连接符 97"/>
            <p:cNvCxnSpPr>
              <a:cxnSpLocks noChangeShapeType="1"/>
            </p:cNvCxnSpPr>
            <p:nvPr/>
          </p:nvCxnSpPr>
          <p:spPr bwMode="auto">
            <a:xfrm flipV="1">
              <a:off x="2830077" y="2646286"/>
              <a:ext cx="436735" cy="26109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3237111" y="2627141"/>
              <a:ext cx="442138" cy="27804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50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171681" y="1417710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3" y="1888066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666686" y="1461796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1293674" y="1417710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1787564" y="1481788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519" y="1895743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2363967" y="1419539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2861098" y="1472140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532" y="1891985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3478671" y="1413562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3986091" y="1464705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76" y="1888065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4583509" y="1387815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5097819" y="1463734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150" y="1872220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31019">
            <a:off x="5719256" y="1413561"/>
            <a:ext cx="907618" cy="84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65963">
            <a:off x="6216777" y="1464757"/>
            <a:ext cx="909594" cy="80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弧形 1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710" y="1881517"/>
            <a:ext cx="898262" cy="78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" name="组合 71"/>
          <p:cNvGrpSpPr/>
          <p:nvPr/>
        </p:nvGrpSpPr>
        <p:grpSpPr>
          <a:xfrm>
            <a:off x="-108520" y="2681600"/>
            <a:ext cx="1286608" cy="1120602"/>
            <a:chOff x="468225" y="3117138"/>
            <a:chExt cx="1287949" cy="1120602"/>
          </a:xfrm>
        </p:grpSpPr>
        <p:sp>
          <p:nvSpPr>
            <p:cNvPr id="69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0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" name="组合 72"/>
          <p:cNvGrpSpPr/>
          <p:nvPr/>
        </p:nvGrpSpPr>
        <p:grpSpPr>
          <a:xfrm>
            <a:off x="909376" y="2694776"/>
            <a:ext cx="1287949" cy="1120602"/>
            <a:chOff x="468225" y="3117138"/>
            <a:chExt cx="1287949" cy="1120602"/>
          </a:xfrm>
        </p:grpSpPr>
        <p:sp>
          <p:nvSpPr>
            <p:cNvPr id="74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5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7" name="组合 76"/>
          <p:cNvGrpSpPr/>
          <p:nvPr/>
        </p:nvGrpSpPr>
        <p:grpSpPr>
          <a:xfrm>
            <a:off x="1928136" y="2673872"/>
            <a:ext cx="1287949" cy="1120602"/>
            <a:chOff x="468225" y="3117138"/>
            <a:chExt cx="1287949" cy="1120602"/>
          </a:xfrm>
        </p:grpSpPr>
        <p:sp>
          <p:nvSpPr>
            <p:cNvPr id="78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9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1" name="组合 80"/>
          <p:cNvGrpSpPr/>
          <p:nvPr/>
        </p:nvGrpSpPr>
        <p:grpSpPr>
          <a:xfrm>
            <a:off x="2934786" y="2660100"/>
            <a:ext cx="1287949" cy="1120602"/>
            <a:chOff x="468225" y="3117138"/>
            <a:chExt cx="1287949" cy="1120602"/>
          </a:xfrm>
        </p:grpSpPr>
        <p:sp>
          <p:nvSpPr>
            <p:cNvPr id="82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3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5" name="组合 84"/>
          <p:cNvGrpSpPr/>
          <p:nvPr/>
        </p:nvGrpSpPr>
        <p:grpSpPr>
          <a:xfrm>
            <a:off x="3955886" y="2634324"/>
            <a:ext cx="1287949" cy="1120602"/>
            <a:chOff x="468225" y="3117138"/>
            <a:chExt cx="1287949" cy="1120602"/>
          </a:xfrm>
        </p:grpSpPr>
        <p:sp>
          <p:nvSpPr>
            <p:cNvPr id="86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7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组合 88"/>
          <p:cNvGrpSpPr/>
          <p:nvPr/>
        </p:nvGrpSpPr>
        <p:grpSpPr>
          <a:xfrm>
            <a:off x="4975672" y="2673872"/>
            <a:ext cx="1287949" cy="1120602"/>
            <a:chOff x="468225" y="3117138"/>
            <a:chExt cx="1287949" cy="1120602"/>
          </a:xfrm>
        </p:grpSpPr>
        <p:sp>
          <p:nvSpPr>
            <p:cNvPr id="90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91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3" name="组合 92"/>
          <p:cNvGrpSpPr/>
          <p:nvPr/>
        </p:nvGrpSpPr>
        <p:grpSpPr>
          <a:xfrm>
            <a:off x="6000022" y="2635218"/>
            <a:ext cx="1287949" cy="1120602"/>
            <a:chOff x="468225" y="3117138"/>
            <a:chExt cx="1287949" cy="1120602"/>
          </a:xfrm>
        </p:grpSpPr>
        <p:sp>
          <p:nvSpPr>
            <p:cNvPr id="94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95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7" name="组合 96"/>
          <p:cNvGrpSpPr/>
          <p:nvPr/>
        </p:nvGrpSpPr>
        <p:grpSpPr>
          <a:xfrm>
            <a:off x="7033057" y="2605526"/>
            <a:ext cx="1287949" cy="1120602"/>
            <a:chOff x="468225" y="3117138"/>
            <a:chExt cx="1287949" cy="1120602"/>
          </a:xfrm>
        </p:grpSpPr>
        <p:sp>
          <p:nvSpPr>
            <p:cNvPr id="98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99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组合 100"/>
          <p:cNvGrpSpPr/>
          <p:nvPr/>
        </p:nvGrpSpPr>
        <p:grpSpPr>
          <a:xfrm>
            <a:off x="8029402" y="2595815"/>
            <a:ext cx="1287949" cy="1120602"/>
            <a:chOff x="468225" y="3117138"/>
            <a:chExt cx="1287949" cy="1120602"/>
          </a:xfrm>
        </p:grpSpPr>
        <p:sp>
          <p:nvSpPr>
            <p:cNvPr id="102" name="椭圆 3"/>
            <p:cNvSpPr>
              <a:spLocks noChangeArrowheads="1"/>
            </p:cNvSpPr>
            <p:nvPr/>
          </p:nvSpPr>
          <p:spPr bwMode="auto">
            <a:xfrm>
              <a:off x="592403" y="3229740"/>
              <a:ext cx="1008000" cy="1008000"/>
            </a:xfrm>
            <a:prstGeom prst="ellipse">
              <a:avLst/>
            </a:prstGeom>
            <a:noFill/>
            <a:ln w="25400">
              <a:solidFill>
                <a:srgbClr val="BB6126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3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582905">
              <a:off x="889211" y="3230083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" name="弧形 16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189494">
              <a:off x="401422" y="3183941"/>
              <a:ext cx="933766" cy="80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00"/>
                            </p:stCondLst>
                            <p:childTnLst>
                              <p:par>
                                <p:cTn id="19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8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4000"/>
                            </p:stCondLst>
                            <p:childTnLst>
                              <p:par>
                                <p:cTn id="20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6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000"/>
                            </p:stCondLst>
                            <p:childTnLst>
                              <p:par>
                                <p:cTn id="20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0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000"/>
                            </p:stCondLst>
                            <p:childTnLst>
                              <p:par>
                                <p:cTn id="2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4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7000"/>
                            </p:stCondLst>
                            <p:childTnLst>
                              <p:par>
                                <p:cTn id="2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8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2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6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"/>
                            </p:stCondLst>
                            <p:childTnLst>
                              <p:par>
                                <p:cTn id="2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00"/>
                            </p:stCondLst>
                            <p:childTnLst>
                              <p:par>
                                <p:cTn id="2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1500"/>
                            </p:stCondLst>
                            <p:childTnLst>
                              <p:par>
                                <p:cTn id="2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  <p:bldP spid="6" grpId="0"/>
      <p:bldP spid="16" grpId="0"/>
      <p:bldP spid="17" grpId="0" animBg="1"/>
      <p:bldP spid="22" grpId="0" animBg="1"/>
      <p:bldP spid="23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77029" y="339502"/>
            <a:ext cx="84406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计算，观察除数和商的变化，与同伴说一说</a:t>
            </a:r>
            <a:r>
              <a:rPr lang="zh-CN" altLang="zh-CN" sz="32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你发现了什么规律</a:t>
            </a:r>
            <a:r>
              <a:rPr lang="en-US" altLang="zh-CN" sz="32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698153" y="1603300"/>
                <a:ext cx="1342439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53" y="1603300"/>
                <a:ext cx="1342439" cy="712631"/>
              </a:xfrm>
              <a:prstGeom prst="rect">
                <a:avLst/>
              </a:prstGeom>
              <a:blipFill rotWithShape="1">
                <a:blip r:embed="rId2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317496" y="1625367"/>
                <a:ext cx="1030368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496" y="1625367"/>
                <a:ext cx="1030368" cy="712631"/>
              </a:xfrm>
              <a:prstGeom prst="rect">
                <a:avLst/>
              </a:prstGeom>
              <a:blipFill rotWithShape="1">
                <a:blip r:embed="rId3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901672" y="1625367"/>
                <a:ext cx="1030368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672" y="1625367"/>
                <a:ext cx="1030368" cy="712631"/>
              </a:xfrm>
              <a:prstGeom prst="rect">
                <a:avLst/>
              </a:prstGeom>
              <a:blipFill rotWithShape="1">
                <a:blip r:embed="rId4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373048" y="1590578"/>
                <a:ext cx="1030368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048" y="1590578"/>
                <a:ext cx="1030368" cy="712631"/>
              </a:xfrm>
              <a:prstGeom prst="rect">
                <a:avLst/>
              </a:prstGeom>
              <a:blipFill rotWithShape="1">
                <a:blip r:embed="rId5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6781992" y="1625367"/>
                <a:ext cx="1030368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992" y="1625367"/>
                <a:ext cx="1030368" cy="712631"/>
              </a:xfrm>
              <a:prstGeom prst="rect">
                <a:avLst/>
              </a:prstGeom>
              <a:blipFill rotWithShape="1">
                <a:blip r:embed="rId6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1426957" y="1651174"/>
                <a:ext cx="1007139" cy="714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6957" y="1651174"/>
                <a:ext cx="1007139" cy="714811"/>
              </a:xfrm>
              <a:prstGeom prst="rect">
                <a:avLst/>
              </a:prstGeom>
              <a:blipFill rotWithShape="1">
                <a:blip r:embed="rId7"/>
                <a:stretch>
                  <a:fillRect l="-12121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3013187" y="1642310"/>
                <a:ext cx="1007139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187" y="1642310"/>
                <a:ext cx="1007139" cy="712631"/>
              </a:xfrm>
              <a:prstGeom prst="rect">
                <a:avLst/>
              </a:prstGeom>
              <a:blipFill rotWithShape="1">
                <a:blip r:embed="rId8"/>
                <a:stretch>
                  <a:fillRect l="-12048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4597363" y="1651174"/>
                <a:ext cx="1007139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363" y="1651174"/>
                <a:ext cx="1007139" cy="712631"/>
              </a:xfrm>
              <a:prstGeom prst="rect">
                <a:avLst/>
              </a:prstGeom>
              <a:blipFill rotWithShape="1">
                <a:blip r:embed="rId9"/>
                <a:stretch>
                  <a:fillRect l="-12121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6158518" y="1728782"/>
            <a:ext cx="1007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=1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7528258" y="1651174"/>
                <a:ext cx="1007139" cy="7189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258" y="1651174"/>
                <a:ext cx="1007139" cy="718979"/>
              </a:xfrm>
              <a:prstGeom prst="rect">
                <a:avLst/>
              </a:prstGeom>
              <a:blipFill rotWithShape="1">
                <a:blip r:embed="rId10"/>
                <a:stretch>
                  <a:fillRect l="-12727" b="-110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23" name="Group 62"/>
          <p:cNvGrpSpPr/>
          <p:nvPr/>
        </p:nvGrpSpPr>
        <p:grpSpPr bwMode="auto">
          <a:xfrm>
            <a:off x="1763688" y="2728038"/>
            <a:ext cx="3938184" cy="1715920"/>
            <a:chOff x="564767" y="-983218"/>
            <a:chExt cx="2304256" cy="1628117"/>
          </a:xfrm>
          <a:noFill/>
        </p:grpSpPr>
        <p:sp>
          <p:nvSpPr>
            <p:cNvPr id="25" name="云形标注 137"/>
            <p:cNvSpPr>
              <a:spLocks noChangeArrowheads="1"/>
            </p:cNvSpPr>
            <p:nvPr/>
          </p:nvSpPr>
          <p:spPr bwMode="auto">
            <a:xfrm>
              <a:off x="564767" y="-983218"/>
              <a:ext cx="2304256" cy="1628117"/>
            </a:xfrm>
            <a:prstGeom prst="cloudCallout">
              <a:avLst>
                <a:gd name="adj1" fmla="val 67221"/>
                <a:gd name="adj2" fmla="val 33818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TextBox 136"/>
            <p:cNvSpPr txBox="1">
              <a:spLocks noChangeArrowheads="1"/>
            </p:cNvSpPr>
            <p:nvPr/>
          </p:nvSpPr>
          <p:spPr bwMode="auto">
            <a:xfrm>
              <a:off x="606898" y="-846571"/>
              <a:ext cx="2262124" cy="148819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除数大于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商小于被除数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;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除数小于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商大于被除数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;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除数等于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商等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于被除数。</a:t>
              </a:r>
            </a:p>
          </p:txBody>
        </p:sp>
      </p:grp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114" y="3136028"/>
            <a:ext cx="796144" cy="118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84922" y="348547"/>
            <a:ext cx="81200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   里填上“＞”“＜”或“＝”。</a:t>
            </a:r>
          </a:p>
        </p:txBody>
      </p:sp>
      <p:sp>
        <p:nvSpPr>
          <p:cNvPr id="8" name="椭圆 7"/>
          <p:cNvSpPr/>
          <p:nvPr/>
        </p:nvSpPr>
        <p:spPr>
          <a:xfrm>
            <a:off x="1494289" y="486590"/>
            <a:ext cx="431800" cy="431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541205" y="1420199"/>
                <a:ext cx="1030368" cy="713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05" y="1420199"/>
                <a:ext cx="1030368" cy="71352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6660232" y="1465756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1465756"/>
                <a:ext cx="1030368" cy="622414"/>
              </a:xfrm>
              <a:prstGeom prst="rect">
                <a:avLst/>
              </a:prstGeom>
              <a:blipFill rotWithShape="1">
                <a:blip r:embed="rId3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1835696" y="1442256"/>
                <a:ext cx="396262" cy="669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442256"/>
                <a:ext cx="396262" cy="6694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7" name="椭圆 26"/>
          <p:cNvSpPr/>
          <p:nvPr/>
        </p:nvSpPr>
        <p:spPr>
          <a:xfrm>
            <a:off x="1389175" y="1525344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28" name="矩形 27"/>
          <p:cNvSpPr/>
          <p:nvPr/>
        </p:nvSpPr>
        <p:spPr>
          <a:xfrm>
            <a:off x="5264114" y="1546131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ea typeface="楷体_GB2312" panose="02010609030101010101" pitchFamily="49" charset="-122"/>
              </a:rPr>
              <a:t>12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8168978" y="1470597"/>
                <a:ext cx="513282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1800" b="1" dirty="0"/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8978" y="1470597"/>
                <a:ext cx="513282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0" name="椭圆 29"/>
          <p:cNvSpPr/>
          <p:nvPr/>
        </p:nvSpPr>
        <p:spPr>
          <a:xfrm>
            <a:off x="4734719" y="1525344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31" name="椭圆 30"/>
          <p:cNvSpPr/>
          <p:nvPr/>
        </p:nvSpPr>
        <p:spPr>
          <a:xfrm>
            <a:off x="7640370" y="1525344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556063" y="2542803"/>
                <a:ext cx="1030368" cy="72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63" y="2542803"/>
                <a:ext cx="1030368" cy="7210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3642931" y="2545977"/>
                <a:ext cx="1030368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931" y="2545977"/>
                <a:ext cx="1030368" cy="714683"/>
              </a:xfrm>
              <a:prstGeom prst="rect">
                <a:avLst/>
              </a:prstGeom>
              <a:blipFill rotWithShape="1">
                <a:blip r:embed="rId7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矩形 34"/>
              <p:cNvSpPr/>
              <p:nvPr/>
            </p:nvSpPr>
            <p:spPr>
              <a:xfrm>
                <a:off x="1850554" y="2564892"/>
                <a:ext cx="396262" cy="676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0554" y="2564892"/>
                <a:ext cx="396262" cy="6768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6" name="椭圆 35"/>
          <p:cNvSpPr/>
          <p:nvPr/>
        </p:nvSpPr>
        <p:spPr>
          <a:xfrm>
            <a:off x="1404033" y="2651699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37" name="矩形 36"/>
          <p:cNvSpPr/>
          <p:nvPr/>
        </p:nvSpPr>
        <p:spPr>
          <a:xfrm>
            <a:off x="8247330" y="267248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矩形 37"/>
              <p:cNvSpPr/>
              <p:nvPr/>
            </p:nvSpPr>
            <p:spPr>
              <a:xfrm>
                <a:off x="5281203" y="2568034"/>
                <a:ext cx="396262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38" name="矩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203" y="2568034"/>
                <a:ext cx="396262" cy="6705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9" name="椭圆 38"/>
          <p:cNvSpPr/>
          <p:nvPr/>
        </p:nvSpPr>
        <p:spPr>
          <a:xfrm>
            <a:off x="4716016" y="2651699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40" name="椭圆 39"/>
          <p:cNvSpPr/>
          <p:nvPr/>
        </p:nvSpPr>
        <p:spPr>
          <a:xfrm>
            <a:off x="7655228" y="2651699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41" name="矩形 40"/>
          <p:cNvSpPr/>
          <p:nvPr/>
        </p:nvSpPr>
        <p:spPr>
          <a:xfrm>
            <a:off x="6681955" y="2672486"/>
            <a:ext cx="801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ea typeface="楷体_GB2312" panose="02010609030101010101" pitchFamily="49" charset="-122"/>
              </a:rPr>
              <a:t>2</a:t>
            </a:r>
            <a:r>
              <a:rPr lang="en-US" altLang="zh-CN" sz="24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÷5</a:t>
            </a:r>
            <a:endParaRPr lang="zh-CN" altLang="en-US" sz="2400" b="1" dirty="0"/>
          </a:p>
        </p:txBody>
      </p:sp>
      <p:sp>
        <p:nvSpPr>
          <p:cNvPr id="42" name="TextBox 8"/>
          <p:cNvSpPr txBox="1">
            <a:spLocks noChangeArrowheads="1"/>
          </p:cNvSpPr>
          <p:nvPr/>
        </p:nvSpPr>
        <p:spPr bwMode="auto">
          <a:xfrm>
            <a:off x="1310333" y="1501740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43" name="TextBox 18"/>
          <p:cNvSpPr txBox="1">
            <a:spLocks noChangeArrowheads="1"/>
          </p:cNvSpPr>
          <p:nvPr/>
        </p:nvSpPr>
        <p:spPr bwMode="auto">
          <a:xfrm>
            <a:off x="4720540" y="1483675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44" name="TextBox 18"/>
          <p:cNvSpPr txBox="1">
            <a:spLocks noChangeArrowheads="1"/>
          </p:cNvSpPr>
          <p:nvPr/>
        </p:nvSpPr>
        <p:spPr bwMode="auto">
          <a:xfrm>
            <a:off x="7639378" y="1483675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1417180" y="2552001"/>
            <a:ext cx="508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=</a:t>
            </a:r>
            <a:endParaRPr lang="zh-CN" altLang="en-US" sz="4000" b="1" dirty="0">
              <a:solidFill>
                <a:srgbClr val="FF0000"/>
              </a:solidFill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46" name="TextBox 18"/>
          <p:cNvSpPr txBox="1">
            <a:spLocks noChangeArrowheads="1"/>
          </p:cNvSpPr>
          <p:nvPr/>
        </p:nvSpPr>
        <p:spPr bwMode="auto">
          <a:xfrm>
            <a:off x="4741428" y="2611218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47" name="TextBox 16"/>
          <p:cNvSpPr txBox="1">
            <a:spLocks noChangeArrowheads="1"/>
          </p:cNvSpPr>
          <p:nvPr/>
        </p:nvSpPr>
        <p:spPr bwMode="auto">
          <a:xfrm>
            <a:off x="7572642" y="2623217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00"/>
                </a:solidFill>
              </a:rPr>
              <a:t>＜</a:t>
            </a: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sz="half" idx="1"/>
          </p:nvPr>
        </p:nvPicPr>
        <p:blipFill>
          <a:blip r:embed="rId10"/>
          <a:stretch>
            <a:fillRect/>
          </a:stretch>
        </p:blipFill>
        <p:spPr>
          <a:xfrm>
            <a:off x="3642995" y="1581150"/>
            <a:ext cx="552450" cy="304800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4260215" y="1435100"/>
            <a:ext cx="314960" cy="648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Microsoft Office PowerPoint</Application>
  <PresentationFormat>全屏显示(16:9)</PresentationFormat>
  <Paragraphs>139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楷体</vt:lpstr>
      <vt:lpstr>Calibri</vt:lpstr>
      <vt:lpstr>幼圆</vt:lpstr>
      <vt:lpstr>宋体</vt:lpstr>
      <vt:lpstr>Cambria Math</vt:lpstr>
      <vt:lpstr>Arial</vt:lpstr>
      <vt:lpstr>楷体_GB2312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2019-10-18T06:40:30Z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